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707" r:id="rId2"/>
  </p:sldMasterIdLst>
  <p:notesMasterIdLst>
    <p:notesMasterId r:id="rId18"/>
  </p:notesMasterIdLst>
  <p:sldIdLst>
    <p:sldId id="256" r:id="rId3"/>
    <p:sldId id="257" r:id="rId4"/>
    <p:sldId id="258" r:id="rId5"/>
    <p:sldId id="259" r:id="rId6"/>
    <p:sldId id="272" r:id="rId7"/>
    <p:sldId id="260" r:id="rId8"/>
    <p:sldId id="261" r:id="rId9"/>
    <p:sldId id="262" r:id="rId10"/>
    <p:sldId id="263" r:id="rId11"/>
    <p:sldId id="264" r:id="rId12"/>
    <p:sldId id="266" r:id="rId13"/>
    <p:sldId id="267" r:id="rId14"/>
    <p:sldId id="270" r:id="rId15"/>
    <p:sldId id="271" r:id="rId16"/>
    <p:sldId id="269" r:id="rId17"/>
  </p:sldIdLst>
  <p:sldSz cx="9144000" cy="5143500" type="screen16x9"/>
  <p:notesSz cx="6858000" cy="9144000"/>
  <p:embeddedFontLst>
    <p:embeddedFont>
      <p:font typeface="Bahnschrift SemiCondensed" panose="020B0502040204020203" pitchFamily="34" charset="0"/>
      <p:regular r:id="rId19"/>
      <p:bold r:id="rId20"/>
    </p:embeddedFont>
    <p:embeddedFont>
      <p:font typeface="Comic Sans MS" panose="030F0702030302020204" pitchFamily="66" charset="0"/>
      <p:regular r:id="rId21"/>
      <p:bold r:id="rId22"/>
      <p:italic r:id="rId23"/>
      <p:boldItalic r:id="rId24"/>
    </p:embeddedFont>
    <p:embeddedFont>
      <p:font typeface="Garamond" panose="02020404030301010803" pitchFamily="18" charset="0"/>
      <p:regular r:id="rId25"/>
      <p:bold r:id="rId26"/>
      <p:italic r:id="rId27"/>
    </p:embeddedFont>
    <p:embeddedFont>
      <p:font typeface="Gill Sans MT" panose="020B0502020104020203" pitchFamily="34" charset="0"/>
      <p:regular r:id="rId28"/>
      <p:bold r:id="rId29"/>
      <p:italic r:id="rId30"/>
      <p:boldItalic r:id="rId31"/>
    </p:embeddedFont>
    <p:embeddedFont>
      <p:font typeface="Impact" panose="020B0806030902050204" pitchFamily="34" charset="0"/>
      <p:regular r:id="rId32"/>
    </p:embeddedFont>
    <p:embeddedFont>
      <p:font typeface="Lato" panose="020B0604020202020204" charset="0"/>
      <p:regular r:id="rId33"/>
      <p:bold r:id="rId34"/>
      <p:italic r:id="rId35"/>
      <p:boldItalic r:id="rId36"/>
    </p:embeddedFont>
    <p:embeddedFont>
      <p:font typeface="Raleway" panose="020B0604020202020204" charset="0"/>
      <p:regular r:id="rId37"/>
      <p:bold r:id="rId38"/>
      <p:italic r:id="rId39"/>
      <p:boldItalic r:id="rId40"/>
    </p:embeddedFont>
    <p:embeddedFont>
      <p:font typeface="Segoe Print" panose="02000600000000000000" pitchFamily="2" charset="0"/>
      <p:regular r:id="rId41"/>
      <p:bold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42C"/>
    <a:srgbClr val="484A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115" d="100"/>
          <a:sy n="115" d="100"/>
        </p:scale>
        <p:origin x="293"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ce03aeb3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ce03aeb3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e03aeb3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ce03aeb3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cddc2b01f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cddc2b01f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cddc2b01f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cddc2b01f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cddc2b01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cddc2b01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cddc2b01f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cddc2b01f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cddc2b01f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cddc2b01f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cddc2b01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cddc2b01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cddc2b17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cddc2b17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cddc2b172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cddc2b172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ce03aeb3c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ce03aeb3c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B02557A-7053-4340-A874-8AB926A8EDA1}" type="datetimeFigureOut">
              <a:rPr lang="en-US" smtClean="0"/>
              <a:t>1/26/2020</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7831414"/>
      </p:ext>
    </p:extLst>
  </p:cSld>
  <p:clrMapOvr>
    <a:masterClrMapping/>
  </p:clrMapOvr>
  <p:hf sldNum="0"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18296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48552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49644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9616998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485003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995578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633507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16211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568357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667763" y="473202"/>
            <a:ext cx="3926681" cy="3921919"/>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823791"/>
            <a:ext cx="7738814" cy="3296241"/>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4484398"/>
            <a:ext cx="6034030" cy="55670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4781759"/>
            <a:ext cx="1747292" cy="261347"/>
          </a:xfrm>
        </p:spPr>
        <p:txBody>
          <a:bodyPr/>
          <a:lstStyle>
            <a:lvl1pPr>
              <a:defRPr baseline="0">
                <a:solidFill>
                  <a:schemeClr val="accent1">
                    <a:lumMod val="50000"/>
                  </a:schemeClr>
                </a:solidFill>
              </a:defRPr>
            </a:lvl1pPr>
          </a:lstStyle>
          <a:p>
            <a:fld id="{BB02557A-7053-4340-A874-8AB926A8EDA1}" type="datetimeFigureOut">
              <a:rPr lang="en-US" smtClean="0"/>
              <a:t>1/26/2020</a:t>
            </a:fld>
            <a:endParaRPr lang="en-US" dirty="0"/>
          </a:p>
        </p:txBody>
      </p:sp>
      <p:sp>
        <p:nvSpPr>
          <p:cNvPr id="5" name="Footer Placeholder 4"/>
          <p:cNvSpPr>
            <a:spLocks noGrp="1"/>
          </p:cNvSpPr>
          <p:nvPr>
            <p:ph type="ftr" sz="quarter" idx="11"/>
          </p:nvPr>
        </p:nvSpPr>
        <p:spPr>
          <a:xfrm>
            <a:off x="3135249" y="4781759"/>
            <a:ext cx="3086100" cy="259347"/>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4781759"/>
            <a:ext cx="1747292" cy="259347"/>
          </a:xfrm>
        </p:spPr>
        <p:txBody>
          <a:bodyPr/>
          <a:lstStyle>
            <a:lvl1pPr>
              <a:defRPr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3" name="Rectangle 12" title="left edge border"/>
          <p:cNvSpPr/>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0301392"/>
      </p:ext>
    </p:extLst>
  </p:cSld>
  <p:clrMapOvr>
    <a:masterClrMapping/>
  </p:clrMapOvr>
  <p:hf sldNum="0" hdr="0" ft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8973916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02506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2197" y="805417"/>
            <a:ext cx="6140303" cy="3048470"/>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3869836"/>
            <a:ext cx="5263116" cy="713351"/>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4781759"/>
            <a:ext cx="1120460" cy="261347"/>
          </a:xfrm>
        </p:spPr>
        <p:txBody>
          <a:bodyPr/>
          <a:lstStyle>
            <a:lvl1pPr>
              <a:defRPr baseline="0">
                <a:solidFill>
                  <a:schemeClr val="tx2"/>
                </a:solidFill>
              </a:defRPr>
            </a:lvl1pPr>
          </a:lstStyle>
          <a:p>
            <a:fld id="{BB02557A-7053-4340-A874-8AB926A8EDA1}" type="datetimeFigureOut">
              <a:rPr lang="en-US" smtClean="0"/>
              <a:pPr/>
              <a:t>1/26/2020</a:t>
            </a:fld>
            <a:endParaRPr lang="en-US" dirty="0"/>
          </a:p>
        </p:txBody>
      </p:sp>
      <p:sp>
        <p:nvSpPr>
          <p:cNvPr id="5" name="Footer Placeholder 4"/>
          <p:cNvSpPr>
            <a:spLocks noGrp="1"/>
          </p:cNvSpPr>
          <p:nvPr>
            <p:ph type="ftr" sz="quarter" idx="11"/>
          </p:nvPr>
        </p:nvSpPr>
        <p:spPr>
          <a:xfrm>
            <a:off x="3959298" y="4781759"/>
            <a:ext cx="3086100" cy="259347"/>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4781759"/>
            <a:ext cx="1115675" cy="259347"/>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7" name="Group 6" title="left scallop shape"/>
          <p:cNvGrpSpPr/>
          <p:nvPr/>
        </p:nvGrpSpPr>
        <p:grpSpPr>
          <a:xfrm>
            <a:off x="0" y="0"/>
            <a:ext cx="2110979" cy="51435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64299941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7"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8672329"/>
      </p:ext>
    </p:extLst>
  </p:cSld>
  <p:clrMapOvr>
    <a:masterClrMapping/>
  </p:clrMapOvr>
  <p:hf sldNum="0" hdr="0" ft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39546" y="285750"/>
            <a:ext cx="7629525" cy="11201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38759"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2975"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86504283"/>
      </p:ext>
    </p:extLst>
  </p:cSld>
  <p:clrMapOvr>
    <a:masterClrMapping/>
  </p:clrMapOvr>
  <p:hf sldNum="0" hdr="0" ftr="0" dt="0"/>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197171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027992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342900"/>
            <a:ext cx="2319086" cy="897503"/>
          </a:xfrm>
        </p:spPr>
        <p:txBody>
          <a:bodyPr anchor="b">
            <a:normAutofit/>
          </a:bodyPr>
          <a:lstStyle>
            <a:lvl1pPr>
              <a:lnSpc>
                <a:spcPct val="100000"/>
              </a:lnSpc>
              <a:defRPr sz="1425"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690283"/>
            <a:ext cx="4618814" cy="373884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306002"/>
            <a:ext cx="2319086"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4781759"/>
            <a:ext cx="925016" cy="261347"/>
          </a:xfrm>
        </p:spPr>
        <p:txBody>
          <a:bodyPr/>
          <a:lstStyle/>
          <a:p>
            <a:fld id="{BB02557A-7053-4340-A874-8AB926A8EDA1}" type="datetimeFigureOut">
              <a:rPr lang="en-US" smtClean="0"/>
              <a:pPr/>
              <a:t>1/26/2020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8261" y="4781759"/>
            <a:ext cx="924342" cy="259347"/>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Rectangle 7"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8703517"/>
      </p:ext>
    </p:extLst>
  </p:cSld>
  <p:clrMapOvr>
    <a:masterClrMapping/>
  </p:clrMapOvr>
  <p:hf sldNum="0"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342900"/>
            <a:ext cx="2319088" cy="897503"/>
          </a:xfrm>
        </p:spPr>
        <p:txBody>
          <a:bodyPr anchor="b">
            <a:normAutofit/>
          </a:bodyPr>
          <a:lstStyle>
            <a:lvl1pPr>
              <a:lnSpc>
                <a:spcPct val="100000"/>
              </a:lnSpc>
              <a:defRPr sz="1425"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306002"/>
            <a:ext cx="2319088"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4781759"/>
            <a:ext cx="924342" cy="261347"/>
          </a:xfrm>
        </p:spPr>
        <p:txBody>
          <a:bodyPr/>
          <a:lstStyle/>
          <a:p>
            <a:fld id="{BB02557A-7053-4340-A874-8AB926A8EDA1}" type="datetimeFigureOut">
              <a:rPr lang="en-US" smtClean="0"/>
              <a:pPr/>
              <a:t>1/26/2020</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5676" y="4781759"/>
            <a:ext cx="925830" cy="259347"/>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558331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3887933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9741" y="286790"/>
            <a:ext cx="1119099" cy="42003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5" y="286789"/>
            <a:ext cx="6294439" cy="42003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168275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259882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3821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032356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01196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656619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2557A-7053-4340-A874-8AB926A8EDA1}" type="datetimeFigureOut">
              <a:rPr lang="en-US" smtClean="0"/>
              <a:t>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194196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6469996"/>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81073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B02557A-7053-4340-A874-8AB926A8EDA1}" type="datetimeFigureOut">
              <a:rPr lang="en-US" smtClean="0"/>
              <a:pPr/>
              <a:t>1/26/2020</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6850005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286789"/>
            <a:ext cx="7633742" cy="111909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1714501"/>
            <a:ext cx="7633742" cy="26951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4781759"/>
            <a:ext cx="1747292" cy="261347"/>
          </a:xfrm>
          <a:prstGeom prst="rect">
            <a:avLst/>
          </a:prstGeom>
        </p:spPr>
        <p:txBody>
          <a:bodyPr vert="horz" lIns="91440" tIns="45720" rIns="91440" bIns="45720" rtlCol="0" anchor="ctr"/>
          <a:lstStyle>
            <a:lvl1pPr algn="l">
              <a:defRPr sz="900">
                <a:solidFill>
                  <a:schemeClr val="tx1">
                    <a:lumMod val="65000"/>
                    <a:lumOff val="35000"/>
                  </a:schemeClr>
                </a:solidFill>
              </a:defRPr>
            </a:lvl1pPr>
          </a:lstStyle>
          <a:p>
            <a:fld id="{BB02557A-7053-4340-A874-8AB926A8EDA1}" type="datetimeFigureOut">
              <a:rPr lang="en-US" smtClean="0"/>
              <a:pPr/>
              <a:t>1/26/2020</a:t>
            </a:fld>
            <a:endParaRPr lang="en-US" dirty="0"/>
          </a:p>
        </p:txBody>
      </p:sp>
      <p:sp>
        <p:nvSpPr>
          <p:cNvPr id="5" name="Footer Placeholder 4"/>
          <p:cNvSpPr>
            <a:spLocks noGrp="1"/>
          </p:cNvSpPr>
          <p:nvPr>
            <p:ph type="ftr" sz="quarter" idx="3"/>
          </p:nvPr>
        </p:nvSpPr>
        <p:spPr>
          <a:xfrm>
            <a:off x="3028950" y="4781759"/>
            <a:ext cx="3086100" cy="259347"/>
          </a:xfrm>
          <a:prstGeom prst="rect">
            <a:avLst/>
          </a:prstGeom>
        </p:spPr>
        <p:txBody>
          <a:bodyPr vert="horz" lIns="91440" tIns="45720" rIns="91440" bIns="45720" rtlCol="0" anchor="ctr"/>
          <a:lstStyle>
            <a:lvl1pPr algn="ctr">
              <a:defRPr sz="9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4781759"/>
            <a:ext cx="2114549" cy="259347"/>
          </a:xfrm>
          <a:prstGeom prst="rect">
            <a:avLst/>
          </a:prstGeom>
        </p:spPr>
        <p:txBody>
          <a:bodyPr vert="horz" lIns="91440" tIns="45720" rIns="91440" bIns="45720" rtlCol="0" anchor="ctr"/>
          <a:lstStyle>
            <a:lvl1pPr algn="r">
              <a:defRPr sz="900">
                <a:solidFill>
                  <a:schemeClr val="tx1">
                    <a:lumMod val="65000"/>
                    <a:lumOff val="3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1" name="Freeform 6" title="Left scallop edge"/>
          <p:cNvSpPr/>
          <p:nvPr/>
        </p:nvSpPr>
        <p:spPr bwMode="auto">
          <a:xfrm>
            <a:off x="0" y="0"/>
            <a:ext cx="664369"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369448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dt="0"/>
  <p:txStyles>
    <p:titleStyle>
      <a:lvl1pPr algn="l" defTabSz="685800" rtl="0" eaLnBrk="1" latinLnBrk="0" hangingPunct="1">
        <a:lnSpc>
          <a:spcPct val="90000"/>
        </a:lnSpc>
        <a:spcBef>
          <a:spcPct val="0"/>
        </a:spcBef>
        <a:buNone/>
        <a:defRPr sz="3825" kern="1200" cap="all" spc="150" baseline="0">
          <a:solidFill>
            <a:schemeClr val="tx2"/>
          </a:solidFill>
          <a:latin typeface="+mj-lt"/>
          <a:ea typeface="+mj-ea"/>
          <a:cs typeface="+mj-cs"/>
        </a:defRPr>
      </a:lvl1pPr>
    </p:titleStyle>
    <p:bodyStyle>
      <a:lvl1pPr marL="171450" indent="-171450" algn="l" defTabSz="685800" rtl="0" eaLnBrk="1" latinLnBrk="0" hangingPunct="1">
        <a:lnSpc>
          <a:spcPct val="110000"/>
        </a:lnSpc>
        <a:spcBef>
          <a:spcPts val="525"/>
        </a:spcBef>
        <a:buClr>
          <a:schemeClr val="tx2"/>
        </a:buClr>
        <a:buFont typeface="Arial" panose="020B0604020202020204" pitchFamily="34" charset="0"/>
        <a:buChar char="•"/>
        <a:defRPr sz="1500" kern="1200">
          <a:solidFill>
            <a:schemeClr val="tx1">
              <a:lumMod val="65000"/>
              <a:lumOff val="35000"/>
            </a:schemeClr>
          </a:solidFill>
          <a:latin typeface="+mn-lt"/>
          <a:ea typeface="+mn-ea"/>
          <a:cs typeface="+mn-cs"/>
        </a:defRPr>
      </a:lvl1pPr>
      <a:lvl2pPr marL="514350" indent="-171450" algn="l" defTabSz="685800" rtl="0" eaLnBrk="1" latinLnBrk="0" hangingPunct="1">
        <a:lnSpc>
          <a:spcPct val="110000"/>
        </a:lnSpc>
        <a:spcBef>
          <a:spcPts val="525"/>
        </a:spcBef>
        <a:buClr>
          <a:schemeClr val="tx2"/>
        </a:buClr>
        <a:buFont typeface="Gill Sans MT" panose="020B0502020104020203" pitchFamily="34" charset="0"/>
        <a:buChar char="–"/>
        <a:defRPr sz="1350" kern="1200">
          <a:solidFill>
            <a:schemeClr val="tx1">
              <a:lumMod val="65000"/>
              <a:lumOff val="35000"/>
            </a:schemeClr>
          </a:solidFill>
          <a:latin typeface="+mn-lt"/>
          <a:ea typeface="+mn-ea"/>
          <a:cs typeface="+mn-cs"/>
        </a:defRPr>
      </a:lvl2pPr>
      <a:lvl3pPr marL="857250" indent="-171450" algn="l" defTabSz="685800" rtl="0" eaLnBrk="1" latinLnBrk="0" hangingPunct="1">
        <a:lnSpc>
          <a:spcPct val="110000"/>
        </a:lnSpc>
        <a:spcBef>
          <a:spcPts val="525"/>
        </a:spcBef>
        <a:buClr>
          <a:schemeClr val="tx2"/>
        </a:buClr>
        <a:buFont typeface="Arial" panose="020B0604020202020204" pitchFamily="34" charset="0"/>
        <a:buChar char="•"/>
        <a:defRPr sz="1200" kern="1200">
          <a:solidFill>
            <a:schemeClr val="tx1">
              <a:lumMod val="65000"/>
              <a:lumOff val="35000"/>
            </a:schemeClr>
          </a:solidFill>
          <a:latin typeface="+mn-lt"/>
          <a:ea typeface="+mn-ea"/>
          <a:cs typeface="+mn-cs"/>
        </a:defRPr>
      </a:lvl3pPr>
      <a:lvl4pPr marL="12001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4pPr>
      <a:lvl5pPr marL="15430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baseline="0">
          <a:solidFill>
            <a:schemeClr val="tx1">
              <a:lumMod val="65000"/>
              <a:lumOff val="35000"/>
            </a:schemeClr>
          </a:solidFill>
          <a:latin typeface="+mn-lt"/>
          <a:ea typeface="+mn-ea"/>
          <a:cs typeface="+mn-cs"/>
        </a:defRPr>
      </a:lvl8pPr>
      <a:lvl9pPr marL="29146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hyperlink" Target="http://drive.google.com/file/d/1Vp2P2RwNQ6JHstfJ2sdBPlMb3QvKe_Vo/view"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811344" y="86140"/>
            <a:ext cx="5521312" cy="10071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3E342C"/>
                </a:solidFill>
              </a:rPr>
              <a:t>Independent Project</a:t>
            </a:r>
            <a:endParaRPr sz="3000" b="1" dirty="0">
              <a:solidFill>
                <a:srgbClr val="3E342C"/>
              </a:solidFill>
            </a:endParaRPr>
          </a:p>
          <a:p>
            <a:pPr marL="0" lvl="0" indent="0" algn="ctr" rtl="0">
              <a:spcBef>
                <a:spcPts val="0"/>
              </a:spcBef>
              <a:spcAft>
                <a:spcPts val="0"/>
              </a:spcAft>
              <a:buNone/>
            </a:pPr>
            <a:r>
              <a:rPr lang="en" sz="3000" dirty="0">
                <a:solidFill>
                  <a:srgbClr val="3E342C"/>
                </a:solidFill>
              </a:rPr>
              <a:t>ID-1035</a:t>
            </a:r>
            <a:endParaRPr sz="3000" dirty="0">
              <a:solidFill>
                <a:srgbClr val="3E342C"/>
              </a:solidFill>
            </a:endParaRPr>
          </a:p>
        </p:txBody>
      </p:sp>
      <p:sp>
        <p:nvSpPr>
          <p:cNvPr id="87" name="Google Shape;87;p13"/>
          <p:cNvSpPr txBox="1">
            <a:spLocks noGrp="1"/>
          </p:cNvSpPr>
          <p:nvPr>
            <p:ph type="subTitle" idx="1"/>
          </p:nvPr>
        </p:nvSpPr>
        <p:spPr>
          <a:xfrm>
            <a:off x="2941984" y="2784990"/>
            <a:ext cx="1755912" cy="23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   </a:t>
            </a:r>
            <a:endParaRPr sz="1800" b="1" dirty="0"/>
          </a:p>
          <a:p>
            <a:pPr marL="0" lvl="0" indent="0" algn="l" rtl="0">
              <a:spcBef>
                <a:spcPts val="0"/>
              </a:spcBef>
              <a:spcAft>
                <a:spcPts val="0"/>
              </a:spcAft>
              <a:buNone/>
            </a:pPr>
            <a:r>
              <a:rPr lang="en" sz="1400" dirty="0"/>
              <a:t>-Siddhant Chandorkar</a:t>
            </a:r>
            <a:endParaRPr sz="1400" dirty="0"/>
          </a:p>
          <a:p>
            <a:pPr marL="0" lvl="0" indent="0" algn="l" rtl="0">
              <a:spcBef>
                <a:spcPts val="0"/>
              </a:spcBef>
              <a:spcAft>
                <a:spcPts val="0"/>
              </a:spcAft>
              <a:buNone/>
            </a:pPr>
            <a:r>
              <a:rPr lang="en" sz="1400" dirty="0"/>
              <a:t>-Sharanya Gupta </a:t>
            </a:r>
            <a:r>
              <a:rPr lang="en-IN" sz="1400" dirty="0"/>
              <a:t>S</a:t>
            </a:r>
            <a:endParaRPr sz="1400" dirty="0"/>
          </a:p>
          <a:p>
            <a:pPr marL="0" lvl="0" indent="0" algn="l" rtl="0">
              <a:spcBef>
                <a:spcPts val="0"/>
              </a:spcBef>
              <a:spcAft>
                <a:spcPts val="0"/>
              </a:spcAft>
              <a:buNone/>
            </a:pPr>
            <a:r>
              <a:rPr lang="en" sz="1400" dirty="0"/>
              <a:t>-Sravanthi Reddy</a:t>
            </a:r>
          </a:p>
          <a:p>
            <a:pPr marL="0" lvl="0" indent="0" algn="l" rtl="0">
              <a:spcBef>
                <a:spcPts val="0"/>
              </a:spcBef>
              <a:spcAft>
                <a:spcPts val="0"/>
              </a:spcAft>
              <a:buNone/>
            </a:pPr>
            <a:r>
              <a:rPr lang="en" sz="1400" dirty="0"/>
              <a:t> </a:t>
            </a:r>
            <a:endParaRPr sz="1400" dirty="0"/>
          </a:p>
          <a:p>
            <a:pPr marL="0" lvl="0" indent="0" algn="r" rtl="0">
              <a:spcBef>
                <a:spcPts val="0"/>
              </a:spcBef>
              <a:spcAft>
                <a:spcPts val="0"/>
              </a:spcAft>
              <a:buNone/>
            </a:pPr>
            <a:endParaRPr sz="1400" dirty="0"/>
          </a:p>
        </p:txBody>
      </p:sp>
      <p:sp>
        <p:nvSpPr>
          <p:cNvPr id="4" name="Google Shape;86;p13">
            <a:extLst>
              <a:ext uri="{FF2B5EF4-FFF2-40B4-BE49-F238E27FC236}">
                <a16:creationId xmlns:a16="http://schemas.microsoft.com/office/drawing/2014/main" id="{B102B5D0-EDCF-4F6D-BC4B-F8B11F34B70A}"/>
              </a:ext>
            </a:extLst>
          </p:cNvPr>
          <p:cNvSpPr txBox="1">
            <a:spLocks/>
          </p:cNvSpPr>
          <p:nvPr/>
        </p:nvSpPr>
        <p:spPr>
          <a:xfrm>
            <a:off x="1811344" y="891020"/>
            <a:ext cx="5521312" cy="2097345"/>
          </a:xfrm>
          <a:prstGeom prst="rect">
            <a:avLst/>
          </a:prstGeom>
          <a:effectLst/>
        </p:spPr>
        <p:txBody>
          <a:bodyPr spcFirstLastPara="1" vert="horz" wrap="square" lIns="91425" tIns="91425" rIns="91425" bIns="91425" rtlCol="0" anchor="ctr" anchorCtr="0">
            <a:noAutofit/>
          </a:bodyPr>
          <a:lstStyle>
            <a:lvl1pPr algn="ctr" defTabSz="342900" rtl="0" eaLnBrk="1" latinLnBrk="0" hangingPunct="1">
              <a:spcBef>
                <a:spcPct val="0"/>
              </a:spcBef>
              <a:buNone/>
              <a:defRPr sz="405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000" dirty="0">
                <a:solidFill>
                  <a:srgbClr val="3E342C"/>
                </a:solidFill>
                <a:latin typeface="Comic Sans MS" panose="030F0702030302020204" pitchFamily="66" charset="0"/>
              </a:rPr>
              <a:t>Refreshable Braille Display</a:t>
            </a:r>
            <a:endParaRPr lang="en-IN" sz="3000" dirty="0">
              <a:solidFill>
                <a:srgbClr val="3E342C"/>
              </a:solidFill>
              <a:latin typeface="Comic Sans MS" panose="030F0702030302020204" pitchFamily="66" charset="0"/>
            </a:endParaRPr>
          </a:p>
        </p:txBody>
      </p:sp>
      <p:sp>
        <p:nvSpPr>
          <p:cNvPr id="5" name="Google Shape;87;p13">
            <a:extLst>
              <a:ext uri="{FF2B5EF4-FFF2-40B4-BE49-F238E27FC236}">
                <a16:creationId xmlns:a16="http://schemas.microsoft.com/office/drawing/2014/main" id="{209B3E1F-7106-4179-9801-E0B4ED75FCD0}"/>
              </a:ext>
            </a:extLst>
          </p:cNvPr>
          <p:cNvSpPr txBox="1">
            <a:spLocks/>
          </p:cNvSpPr>
          <p:nvPr/>
        </p:nvSpPr>
        <p:spPr>
          <a:xfrm>
            <a:off x="4830418" y="2807638"/>
            <a:ext cx="2146851" cy="1331268"/>
          </a:xfrm>
          <a:prstGeom prst="rect">
            <a:avLst/>
          </a:prstGeom>
        </p:spPr>
        <p:txBody>
          <a:bodyPr spcFirstLastPara="1" vert="horz" wrap="square" lIns="91425" tIns="91425" rIns="91425" bIns="91425" rtlCol="0" anchor="t" anchorCtr="0">
            <a:noAutofit/>
          </a:bodyPr>
          <a:lstStyle>
            <a:lvl1pPr marL="0" indent="0" algn="ctr" defTabSz="342900" rtl="0" eaLnBrk="1" latinLnBrk="0" hangingPunct="1">
              <a:spcBef>
                <a:spcPct val="20000"/>
              </a:spcBef>
              <a:spcAft>
                <a:spcPts val="450"/>
              </a:spcAft>
              <a:buClr>
                <a:schemeClr val="accent1"/>
              </a:buClr>
              <a:buSzPct val="115000"/>
              <a:buFont typeface="Arial"/>
              <a:buNone/>
              <a:defRPr sz="1575" kern="1200" cap="none">
                <a:solidFill>
                  <a:schemeClr val="tx1"/>
                </a:solidFill>
                <a:effectLst/>
                <a:latin typeface="+mn-lt"/>
                <a:ea typeface="+mn-ea"/>
                <a:cs typeface="+mn-cs"/>
              </a:defRPr>
            </a:lvl1pPr>
            <a:lvl2pPr marL="342900" indent="0" algn="ctr" defTabSz="342900" rtl="0" eaLnBrk="1" latinLnBrk="0" hangingPunct="1">
              <a:spcBef>
                <a:spcPct val="20000"/>
              </a:spcBef>
              <a:spcAft>
                <a:spcPts val="450"/>
              </a:spcAft>
              <a:buClr>
                <a:schemeClr val="accent1"/>
              </a:buClr>
              <a:buSzPct val="115000"/>
              <a:buFont typeface="Arial"/>
              <a:buNone/>
              <a:defRPr sz="1500" kern="1200" cap="none">
                <a:solidFill>
                  <a:schemeClr val="tx1">
                    <a:tint val="75000"/>
                  </a:schemeClr>
                </a:solidFill>
                <a:effectLst/>
                <a:latin typeface="+mn-lt"/>
                <a:ea typeface="+mn-ea"/>
                <a:cs typeface="+mn-cs"/>
              </a:defRPr>
            </a:lvl2pPr>
            <a:lvl3pPr marL="685800" indent="0" algn="ctr" defTabSz="342900" rtl="0" eaLnBrk="1" latinLnBrk="0" hangingPunct="1">
              <a:spcBef>
                <a:spcPct val="20000"/>
              </a:spcBef>
              <a:spcAft>
                <a:spcPts val="450"/>
              </a:spcAft>
              <a:buClr>
                <a:schemeClr val="accent1"/>
              </a:buClr>
              <a:buSzPct val="115000"/>
              <a:buFont typeface="Arial"/>
              <a:buNone/>
              <a:defRPr sz="1350" kern="1200" cap="none">
                <a:solidFill>
                  <a:schemeClr val="tx1">
                    <a:tint val="75000"/>
                  </a:schemeClr>
                </a:solidFill>
                <a:effectLst/>
                <a:latin typeface="+mn-lt"/>
                <a:ea typeface="+mn-ea"/>
                <a:cs typeface="+mn-cs"/>
              </a:defRPr>
            </a:lvl3pPr>
            <a:lvl4pPr marL="1028700" indent="0" algn="ctr" defTabSz="342900" rtl="0" eaLnBrk="1" latinLnBrk="0" hangingPunct="1">
              <a:spcBef>
                <a:spcPct val="20000"/>
              </a:spcBef>
              <a:spcAft>
                <a:spcPts val="450"/>
              </a:spcAft>
              <a:buClr>
                <a:schemeClr val="accent1"/>
              </a:buClr>
              <a:buSzPct val="115000"/>
              <a:buFont typeface="Arial"/>
              <a:buNone/>
              <a:defRPr sz="1200" kern="1200" cap="none">
                <a:solidFill>
                  <a:schemeClr val="tx1">
                    <a:tint val="75000"/>
                  </a:schemeClr>
                </a:solidFill>
                <a:effectLst/>
                <a:latin typeface="+mn-lt"/>
                <a:ea typeface="+mn-ea"/>
                <a:cs typeface="+mn-cs"/>
              </a:defRPr>
            </a:lvl4pPr>
            <a:lvl5pPr marL="1371600" indent="0" algn="ctr" defTabSz="342900" rtl="0" eaLnBrk="1" latinLnBrk="0" hangingPunct="1">
              <a:spcBef>
                <a:spcPct val="20000"/>
              </a:spcBef>
              <a:spcAft>
                <a:spcPts val="450"/>
              </a:spcAft>
              <a:buClr>
                <a:schemeClr val="accent1"/>
              </a:buClr>
              <a:buSzPct val="115000"/>
              <a:buFont typeface="Arial"/>
              <a:buNone/>
              <a:defRPr sz="1050" kern="1200" cap="none">
                <a:solidFill>
                  <a:schemeClr val="tx1">
                    <a:tint val="75000"/>
                  </a:schemeClr>
                </a:solidFill>
                <a:effectLst/>
                <a:latin typeface="+mn-lt"/>
                <a:ea typeface="+mn-ea"/>
                <a:cs typeface="+mn-cs"/>
              </a:defRPr>
            </a:lvl5pPr>
            <a:lvl6pPr marL="1714500" indent="0" algn="ctr" defTabSz="342900" rtl="0" eaLnBrk="1" latinLnBrk="0" hangingPunct="1">
              <a:spcBef>
                <a:spcPct val="20000"/>
              </a:spcBef>
              <a:spcAft>
                <a:spcPts val="450"/>
              </a:spcAft>
              <a:buClr>
                <a:schemeClr val="accent1"/>
              </a:buClr>
              <a:buSzPct val="115000"/>
              <a:buFont typeface="Arial"/>
              <a:buNone/>
              <a:defRPr sz="1050" kern="1200" cap="none">
                <a:solidFill>
                  <a:schemeClr val="tx1">
                    <a:tint val="75000"/>
                  </a:schemeClr>
                </a:solidFill>
                <a:effectLst/>
                <a:latin typeface="+mn-lt"/>
                <a:ea typeface="+mn-ea"/>
                <a:cs typeface="+mn-cs"/>
              </a:defRPr>
            </a:lvl6pPr>
            <a:lvl7pPr marL="2057400" indent="0" algn="ctr" defTabSz="342900" rtl="0" eaLnBrk="1" latinLnBrk="0" hangingPunct="1">
              <a:spcBef>
                <a:spcPct val="20000"/>
              </a:spcBef>
              <a:spcAft>
                <a:spcPts val="450"/>
              </a:spcAft>
              <a:buClr>
                <a:schemeClr val="accent1"/>
              </a:buClr>
              <a:buSzPct val="115000"/>
              <a:buFont typeface="Arial"/>
              <a:buNone/>
              <a:defRPr sz="1050" kern="1200" cap="none">
                <a:solidFill>
                  <a:schemeClr val="tx1">
                    <a:tint val="75000"/>
                  </a:schemeClr>
                </a:solidFill>
                <a:effectLst/>
                <a:latin typeface="+mn-lt"/>
                <a:ea typeface="+mn-ea"/>
                <a:cs typeface="+mn-cs"/>
              </a:defRPr>
            </a:lvl7pPr>
            <a:lvl8pPr marL="2400300" indent="0" algn="ctr" defTabSz="342900" rtl="0" eaLnBrk="1" latinLnBrk="0" hangingPunct="1">
              <a:spcBef>
                <a:spcPct val="20000"/>
              </a:spcBef>
              <a:spcAft>
                <a:spcPts val="450"/>
              </a:spcAft>
              <a:buClr>
                <a:schemeClr val="accent1"/>
              </a:buClr>
              <a:buSzPct val="115000"/>
              <a:buFont typeface="Arial"/>
              <a:buNone/>
              <a:defRPr sz="1050" kern="1200" cap="none">
                <a:solidFill>
                  <a:schemeClr val="tx1">
                    <a:tint val="75000"/>
                  </a:schemeClr>
                </a:solidFill>
                <a:effectLst/>
                <a:latin typeface="+mn-lt"/>
                <a:ea typeface="+mn-ea"/>
                <a:cs typeface="+mn-cs"/>
              </a:defRPr>
            </a:lvl8pPr>
            <a:lvl9pPr marL="2743200" indent="0" algn="ctr" defTabSz="342900" rtl="0" eaLnBrk="1" latinLnBrk="0" hangingPunct="1">
              <a:spcBef>
                <a:spcPct val="20000"/>
              </a:spcBef>
              <a:spcAft>
                <a:spcPts val="450"/>
              </a:spcAft>
              <a:buClr>
                <a:schemeClr val="accent1"/>
              </a:buClr>
              <a:buSzPct val="115000"/>
              <a:buFont typeface="Arial"/>
              <a:buNone/>
              <a:defRPr sz="1050" kern="1200" cap="none">
                <a:solidFill>
                  <a:schemeClr val="tx1">
                    <a:tint val="75000"/>
                  </a:schemeClr>
                </a:solidFill>
                <a:effectLst/>
                <a:latin typeface="+mn-lt"/>
                <a:ea typeface="+mn-ea"/>
                <a:cs typeface="+mn-cs"/>
              </a:defRPr>
            </a:lvl9pPr>
          </a:lstStyle>
          <a:p>
            <a:pPr algn="l">
              <a:spcBef>
                <a:spcPts val="0"/>
              </a:spcBef>
              <a:spcAft>
                <a:spcPts val="0"/>
              </a:spcAft>
            </a:pPr>
            <a:r>
              <a:rPr lang="en-IN" sz="1400" dirty="0"/>
              <a:t> </a:t>
            </a:r>
          </a:p>
          <a:p>
            <a:pPr algn="l">
              <a:spcBef>
                <a:spcPts val="0"/>
              </a:spcBef>
              <a:spcAft>
                <a:spcPts val="0"/>
              </a:spcAft>
            </a:pPr>
            <a:r>
              <a:rPr lang="en-IN" sz="1400" dirty="0"/>
              <a:t>-Nisha M</a:t>
            </a:r>
          </a:p>
          <a:p>
            <a:pPr algn="l">
              <a:spcBef>
                <a:spcPts val="0"/>
              </a:spcBef>
              <a:spcAft>
                <a:spcPts val="0"/>
              </a:spcAft>
            </a:pPr>
            <a:r>
              <a:rPr lang="en-IN" sz="1400" dirty="0"/>
              <a:t>-Sai Ashish Jana</a:t>
            </a:r>
          </a:p>
          <a:p>
            <a:pPr algn="l">
              <a:spcBef>
                <a:spcPts val="0"/>
              </a:spcBef>
              <a:spcAft>
                <a:spcPts val="0"/>
              </a:spcAft>
            </a:pPr>
            <a:r>
              <a:rPr lang="en-IN" sz="1400" dirty="0"/>
              <a:t>-</a:t>
            </a:r>
            <a:r>
              <a:rPr lang="en-IN" sz="1400" dirty="0" err="1"/>
              <a:t>Sujeeth</a:t>
            </a:r>
            <a:r>
              <a:rPr lang="en-IN" sz="1400" dirty="0"/>
              <a:t> Reddy</a:t>
            </a:r>
          </a:p>
        </p:txBody>
      </p:sp>
      <p:sp>
        <p:nvSpPr>
          <p:cNvPr id="2" name="TextBox 1">
            <a:extLst>
              <a:ext uri="{FF2B5EF4-FFF2-40B4-BE49-F238E27FC236}">
                <a16:creationId xmlns:a16="http://schemas.microsoft.com/office/drawing/2014/main" id="{4B6A584F-61E2-42A2-9D50-D802E7AA69BD}"/>
              </a:ext>
            </a:extLst>
          </p:cNvPr>
          <p:cNvSpPr txBox="1"/>
          <p:nvPr/>
        </p:nvSpPr>
        <p:spPr>
          <a:xfrm>
            <a:off x="3694044" y="2670523"/>
            <a:ext cx="1755912" cy="400110"/>
          </a:xfrm>
          <a:prstGeom prst="rect">
            <a:avLst/>
          </a:prstGeom>
          <a:noFill/>
        </p:spPr>
        <p:txBody>
          <a:bodyPr wrap="square" rtlCol="0">
            <a:spAutoFit/>
          </a:bodyPr>
          <a:lstStyle/>
          <a:p>
            <a:r>
              <a:rPr lang="en-US" sz="2000" dirty="0">
                <a:latin typeface="Segoe Print" panose="02000600000000000000" pitchFamily="2" charset="0"/>
              </a:rPr>
              <a:t>The Artist</a:t>
            </a:r>
            <a:r>
              <a:rPr lang="en-IN" sz="2000" dirty="0">
                <a:latin typeface="Segoe Print" panose="02000600000000000000" pitchFamily="2" charset="0"/>
              </a:rPr>
              <a:t>é</a:t>
            </a:r>
          </a:p>
        </p:txBody>
      </p:sp>
    </p:spTree>
  </p:cSld>
  <p:clrMapOvr>
    <a:masterClrMapping/>
  </p:clrMapOvr>
  <mc:AlternateContent xmlns:mc="http://schemas.openxmlformats.org/markup-compatibility/2006" xmlns:p14="http://schemas.microsoft.com/office/powerpoint/2010/main">
    <mc:Choice Requires="p14">
      <p:transition spd="slow" p14:dur="2000" advTm="1466"/>
    </mc:Choice>
    <mc:Fallback xmlns="">
      <p:transition spd="slow" advTm="14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rot="11">
            <a:off x="1025576" y="844572"/>
            <a:ext cx="2064726" cy="1509044"/>
          </a:xfrm>
          <a:prstGeom prst="rect">
            <a:avLst/>
          </a:prstGeom>
          <a:noFill/>
          <a:ln>
            <a:noFill/>
          </a:ln>
        </p:spPr>
      </p:pic>
      <p:pic>
        <p:nvPicPr>
          <p:cNvPr id="136" name="Google Shape;136;p21"/>
          <p:cNvPicPr preferRelativeResize="0"/>
          <p:nvPr/>
        </p:nvPicPr>
        <p:blipFill>
          <a:blip r:embed="rId4">
            <a:alphaModFix/>
          </a:blip>
          <a:stretch>
            <a:fillRect/>
          </a:stretch>
        </p:blipFill>
        <p:spPr>
          <a:xfrm>
            <a:off x="5825376" y="838450"/>
            <a:ext cx="2165450" cy="2244035"/>
          </a:xfrm>
          <a:prstGeom prst="rect">
            <a:avLst/>
          </a:prstGeom>
          <a:noFill/>
          <a:ln>
            <a:noFill/>
          </a:ln>
        </p:spPr>
      </p:pic>
      <p:pic>
        <p:nvPicPr>
          <p:cNvPr id="137" name="Google Shape;137;p21"/>
          <p:cNvPicPr preferRelativeResize="0"/>
          <p:nvPr/>
        </p:nvPicPr>
        <p:blipFill>
          <a:blip r:embed="rId5">
            <a:alphaModFix/>
          </a:blip>
          <a:stretch>
            <a:fillRect/>
          </a:stretch>
        </p:blipFill>
        <p:spPr>
          <a:xfrm rot="7">
            <a:off x="5825377" y="3085357"/>
            <a:ext cx="2165450" cy="1578453"/>
          </a:xfrm>
          <a:prstGeom prst="rect">
            <a:avLst/>
          </a:prstGeom>
          <a:noFill/>
          <a:ln>
            <a:noFill/>
          </a:ln>
        </p:spPr>
      </p:pic>
      <p:pic>
        <p:nvPicPr>
          <p:cNvPr id="138" name="Google Shape;138;p21"/>
          <p:cNvPicPr preferRelativeResize="0"/>
          <p:nvPr/>
        </p:nvPicPr>
        <p:blipFill>
          <a:blip r:embed="rId6">
            <a:alphaModFix/>
          </a:blip>
          <a:stretch>
            <a:fillRect/>
          </a:stretch>
        </p:blipFill>
        <p:spPr>
          <a:xfrm rot="2">
            <a:off x="3083874" y="838451"/>
            <a:ext cx="2741499" cy="3825362"/>
          </a:xfrm>
          <a:prstGeom prst="rect">
            <a:avLst/>
          </a:prstGeom>
          <a:noFill/>
          <a:ln>
            <a:noFill/>
          </a:ln>
        </p:spPr>
      </p:pic>
      <p:pic>
        <p:nvPicPr>
          <p:cNvPr id="139" name="Google Shape;139;p21"/>
          <p:cNvPicPr preferRelativeResize="0"/>
          <p:nvPr/>
        </p:nvPicPr>
        <p:blipFill>
          <a:blip r:embed="rId7">
            <a:alphaModFix/>
          </a:blip>
          <a:stretch>
            <a:fillRect/>
          </a:stretch>
        </p:blipFill>
        <p:spPr>
          <a:xfrm>
            <a:off x="957699" y="2350240"/>
            <a:ext cx="2126172" cy="2313573"/>
          </a:xfrm>
          <a:prstGeom prst="rect">
            <a:avLst/>
          </a:prstGeom>
          <a:noFill/>
          <a:ln>
            <a:noFill/>
          </a:ln>
        </p:spPr>
      </p:pic>
      <p:sp>
        <p:nvSpPr>
          <p:cNvPr id="141" name="Google Shape;141;p21"/>
          <p:cNvSpPr txBox="1"/>
          <p:nvPr/>
        </p:nvSpPr>
        <p:spPr>
          <a:xfrm>
            <a:off x="1557400" y="1997975"/>
            <a:ext cx="5901600" cy="6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42" name="Google Shape;142;p21"/>
          <p:cNvSpPr txBox="1"/>
          <p:nvPr/>
        </p:nvSpPr>
        <p:spPr>
          <a:xfrm>
            <a:off x="5767738" y="3082485"/>
            <a:ext cx="927000" cy="2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latin typeface="Lato"/>
                <a:ea typeface="Lato"/>
                <a:cs typeface="Lato"/>
                <a:sym typeface="Lato"/>
              </a:rPr>
              <a:t>Mini  stepper motor</a:t>
            </a:r>
            <a:endParaRPr sz="700" dirty="0">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2000" advTm="7212"/>
    </mc:Choice>
    <mc:Fallback xmlns="">
      <p:transition spd="slow" advTm="721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3"/>
          <p:cNvPicPr preferRelativeResize="0"/>
          <p:nvPr/>
        </p:nvPicPr>
        <p:blipFill>
          <a:blip r:embed="rId3">
            <a:alphaModFix/>
          </a:blip>
          <a:stretch>
            <a:fillRect/>
          </a:stretch>
        </p:blipFill>
        <p:spPr>
          <a:xfrm>
            <a:off x="1340004" y="921755"/>
            <a:ext cx="3035424" cy="3684176"/>
          </a:xfrm>
          <a:prstGeom prst="rect">
            <a:avLst/>
          </a:prstGeom>
          <a:noFill/>
          <a:ln>
            <a:noFill/>
          </a:ln>
        </p:spPr>
      </p:pic>
      <p:pic>
        <p:nvPicPr>
          <p:cNvPr id="156" name="Google Shape;156;p23"/>
          <p:cNvPicPr preferRelativeResize="0"/>
          <p:nvPr/>
        </p:nvPicPr>
        <p:blipFill>
          <a:blip r:embed="rId4">
            <a:alphaModFix/>
          </a:blip>
          <a:stretch>
            <a:fillRect/>
          </a:stretch>
        </p:blipFill>
        <p:spPr>
          <a:xfrm>
            <a:off x="4375428" y="921756"/>
            <a:ext cx="3315901" cy="36841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174"/>
    </mc:Choice>
    <mc:Fallback xmlns="">
      <p:transition spd="slow" advTm="417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4" title="idp video">
            <a:hlinkClick r:id="rId3"/>
          </p:cNvPr>
          <p:cNvPicPr preferRelativeResize="0"/>
          <p:nvPr/>
        </p:nvPicPr>
        <p:blipFill>
          <a:blip r:embed="rId4">
            <a:alphaModFix/>
          </a:blip>
          <a:stretch>
            <a:fillRect/>
          </a:stretch>
        </p:blipFill>
        <p:spPr>
          <a:xfrm>
            <a:off x="1069330" y="572476"/>
            <a:ext cx="7005339" cy="40250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02"/>
    </mc:Choice>
    <mc:Fallback xmlns="">
      <p:transition spd="slow" advTm="17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97D7-E4E9-47F2-B3E2-24E701D00B3D}"/>
              </a:ext>
            </a:extLst>
          </p:cNvPr>
          <p:cNvSpPr>
            <a:spLocks noGrp="1"/>
          </p:cNvSpPr>
          <p:nvPr>
            <p:ph type="title"/>
          </p:nvPr>
        </p:nvSpPr>
        <p:spPr>
          <a:xfrm>
            <a:off x="-549385" y="535925"/>
            <a:ext cx="7688700" cy="535200"/>
          </a:xfrm>
        </p:spPr>
        <p:txBody>
          <a:bodyPr/>
          <a:lstStyle/>
          <a:p>
            <a:r>
              <a:rPr lang="en-US" dirty="0"/>
              <a:t>Extension of our idea developed</a:t>
            </a:r>
            <a:endParaRPr lang="en-IN" dirty="0"/>
          </a:p>
        </p:txBody>
      </p:sp>
      <p:sp>
        <p:nvSpPr>
          <p:cNvPr id="5" name="Content Placeholder 4">
            <a:extLst>
              <a:ext uri="{FF2B5EF4-FFF2-40B4-BE49-F238E27FC236}">
                <a16:creationId xmlns:a16="http://schemas.microsoft.com/office/drawing/2014/main" id="{4969930A-BC11-4826-A06E-7D4335C8EFBB}"/>
              </a:ext>
            </a:extLst>
          </p:cNvPr>
          <p:cNvSpPr>
            <a:spLocks noGrp="1"/>
          </p:cNvSpPr>
          <p:nvPr>
            <p:ph sz="half" idx="4294967295"/>
          </p:nvPr>
        </p:nvSpPr>
        <p:spPr>
          <a:xfrm>
            <a:off x="768625" y="1212850"/>
            <a:ext cx="7688699" cy="1974850"/>
          </a:xfrm>
        </p:spPr>
        <p:txBody>
          <a:bodyPr/>
          <a:lstStyle/>
          <a:p>
            <a:r>
              <a:rPr lang="en-US" dirty="0"/>
              <a:t>We can also help the visually impaired to navigate through the device with the current idea developed. </a:t>
            </a:r>
          </a:p>
          <a:p>
            <a:r>
              <a:rPr lang="en-US" dirty="0"/>
              <a:t>We can make the device more compact and portable into a glove using latest small motors and integrate it with AI which gives the visually impaired person real time  updates about everything happening around. It make visually impaired more confident about his surroundings without the need of human assistance. </a:t>
            </a:r>
            <a:endParaRPr lang="en-IN" dirty="0"/>
          </a:p>
        </p:txBody>
      </p:sp>
    </p:spTree>
    <p:extLst>
      <p:ext uri="{BB962C8B-B14F-4D97-AF65-F5344CB8AC3E}">
        <p14:creationId xmlns:p14="http://schemas.microsoft.com/office/powerpoint/2010/main" val="1985118545"/>
      </p:ext>
    </p:extLst>
  </p:cSld>
  <p:clrMapOvr>
    <a:masterClrMapping/>
  </p:clrMapOvr>
  <mc:AlternateContent xmlns:mc="http://schemas.openxmlformats.org/markup-compatibility/2006" xmlns:p14="http://schemas.microsoft.com/office/powerpoint/2010/main">
    <mc:Choice Requires="p14">
      <p:transition spd="slow" p14:dur="2000" advTm="4555"/>
    </mc:Choice>
    <mc:Fallback xmlns="">
      <p:transition spd="slow" advTm="455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C31F4-92CC-4765-BA8B-02C0DAA9D34E}"/>
              </a:ext>
            </a:extLst>
          </p:cNvPr>
          <p:cNvPicPr>
            <a:picLocks noChangeAspect="1"/>
          </p:cNvPicPr>
          <p:nvPr/>
        </p:nvPicPr>
        <p:blipFill rotWithShape="1">
          <a:blip r:embed="rId2"/>
          <a:srcRect t="25628" b="16564"/>
          <a:stretch/>
        </p:blipFill>
        <p:spPr>
          <a:xfrm>
            <a:off x="5440606" y="948878"/>
            <a:ext cx="3048000" cy="1172817"/>
          </a:xfrm>
          <a:prstGeom prst="rect">
            <a:avLst/>
          </a:prstGeom>
        </p:spPr>
      </p:pic>
      <p:pic>
        <p:nvPicPr>
          <p:cNvPr id="8" name="Picture 7">
            <a:extLst>
              <a:ext uri="{FF2B5EF4-FFF2-40B4-BE49-F238E27FC236}">
                <a16:creationId xmlns:a16="http://schemas.microsoft.com/office/drawing/2014/main" id="{AB449BA2-E604-4DCD-8142-32DE1DC760A8}"/>
              </a:ext>
            </a:extLst>
          </p:cNvPr>
          <p:cNvPicPr>
            <a:picLocks noChangeAspect="1"/>
          </p:cNvPicPr>
          <p:nvPr/>
        </p:nvPicPr>
        <p:blipFill>
          <a:blip r:embed="rId3"/>
          <a:stretch>
            <a:fillRect/>
          </a:stretch>
        </p:blipFill>
        <p:spPr>
          <a:xfrm>
            <a:off x="2828751" y="1853378"/>
            <a:ext cx="3482008" cy="2491811"/>
          </a:xfrm>
          <a:prstGeom prst="rect">
            <a:avLst/>
          </a:prstGeom>
        </p:spPr>
      </p:pic>
      <p:sp>
        <p:nvSpPr>
          <p:cNvPr id="11" name="TextBox 10">
            <a:extLst>
              <a:ext uri="{FF2B5EF4-FFF2-40B4-BE49-F238E27FC236}">
                <a16:creationId xmlns:a16="http://schemas.microsoft.com/office/drawing/2014/main" id="{E6C7E914-E0FC-4D88-A2EC-8F7F372C6A5A}"/>
              </a:ext>
            </a:extLst>
          </p:cNvPr>
          <p:cNvSpPr txBox="1"/>
          <p:nvPr/>
        </p:nvSpPr>
        <p:spPr>
          <a:xfrm>
            <a:off x="2828750" y="798311"/>
            <a:ext cx="2100469" cy="1077218"/>
          </a:xfrm>
          <a:prstGeom prst="rect">
            <a:avLst/>
          </a:prstGeom>
          <a:noFill/>
        </p:spPr>
        <p:txBody>
          <a:bodyPr wrap="square" rtlCol="0">
            <a:spAutoFit/>
          </a:bodyPr>
          <a:lstStyle/>
          <a:p>
            <a:r>
              <a:rPr lang="en-US" sz="3200" b="1" i="1" dirty="0"/>
              <a:t>Circuit Diagrams </a:t>
            </a:r>
            <a:endParaRPr lang="en-IN" sz="3200" b="1" i="1" dirty="0"/>
          </a:p>
        </p:txBody>
      </p:sp>
    </p:spTree>
    <p:extLst>
      <p:ext uri="{BB962C8B-B14F-4D97-AF65-F5344CB8AC3E}">
        <p14:creationId xmlns:p14="http://schemas.microsoft.com/office/powerpoint/2010/main" val="236070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4" name="TextBox 3">
            <a:extLst>
              <a:ext uri="{FF2B5EF4-FFF2-40B4-BE49-F238E27FC236}">
                <a16:creationId xmlns:a16="http://schemas.microsoft.com/office/drawing/2014/main" id="{236D0CA7-7FBB-472B-83CB-9561D8775889}"/>
              </a:ext>
            </a:extLst>
          </p:cNvPr>
          <p:cNvSpPr txBox="1"/>
          <p:nvPr/>
        </p:nvSpPr>
        <p:spPr>
          <a:xfrm>
            <a:off x="2604053" y="2047461"/>
            <a:ext cx="4187687" cy="923330"/>
          </a:xfrm>
          <a:prstGeom prst="rect">
            <a:avLst/>
          </a:prstGeom>
          <a:noFill/>
        </p:spPr>
        <p:txBody>
          <a:bodyPr wrap="square" rtlCol="0">
            <a:spAutoFit/>
          </a:bodyPr>
          <a:lstStyle/>
          <a:p>
            <a:r>
              <a:rPr lang="en-US" sz="5400" dirty="0"/>
              <a:t>THANK YOU</a:t>
            </a:r>
            <a:endParaRPr lang="en-IN" sz="5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7650" y="680875"/>
            <a:ext cx="76887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Acknowledgement </a:t>
            </a:r>
            <a:endParaRPr sz="3000"/>
          </a:p>
        </p:txBody>
      </p:sp>
      <p:sp>
        <p:nvSpPr>
          <p:cNvPr id="93" name="Google Shape;93;p1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solidFill>
                  <a:schemeClr val="tx1">
                    <a:lumMod val="95000"/>
                    <a:lumOff val="5000"/>
                  </a:schemeClr>
                </a:solidFill>
              </a:rPr>
              <a:t> </a:t>
            </a:r>
            <a:r>
              <a:rPr lang="en" dirty="0">
                <a:solidFill>
                  <a:schemeClr val="tx1">
                    <a:lumMod val="95000"/>
                    <a:lumOff val="5000"/>
                  </a:schemeClr>
                </a:solidFill>
              </a:rPr>
              <a:t>We are highly indebted to Dr Rupesh Ganpatrao Wandhare for his guidance and constant supervision as well as for providing necessary information regarding the project &amp; also for his support in completing the project.</a:t>
            </a:r>
            <a:endParaRPr dirty="0">
              <a:solidFill>
                <a:schemeClr val="tx1">
                  <a:lumMod val="95000"/>
                  <a:lumOff val="5000"/>
                </a:schemeClr>
              </a:solidFill>
            </a:endParaRPr>
          </a:p>
          <a:p>
            <a:pPr marL="457200" lvl="0" indent="-317500" algn="l" rtl="0">
              <a:spcBef>
                <a:spcPts val="0"/>
              </a:spcBef>
              <a:spcAft>
                <a:spcPts val="0"/>
              </a:spcAft>
              <a:buClr>
                <a:srgbClr val="797979"/>
              </a:buClr>
              <a:buSzPts val="1400"/>
              <a:buChar char="●"/>
            </a:pPr>
            <a:r>
              <a:rPr lang="en" dirty="0">
                <a:solidFill>
                  <a:schemeClr val="tx1">
                    <a:lumMod val="95000"/>
                    <a:lumOff val="5000"/>
                  </a:schemeClr>
                </a:solidFill>
              </a:rPr>
              <a:t>We would also like to express our special gratitude and thanks to the works</a:t>
            </a:r>
            <a:r>
              <a:rPr lang="en-IN" dirty="0">
                <a:solidFill>
                  <a:schemeClr val="tx1">
                    <a:lumMod val="95000"/>
                    <a:lumOff val="5000"/>
                  </a:schemeClr>
                </a:solidFill>
              </a:rPr>
              <a:t>h</a:t>
            </a:r>
            <a:r>
              <a:rPr lang="en" dirty="0">
                <a:solidFill>
                  <a:schemeClr val="tx1">
                    <a:lumMod val="95000"/>
                    <a:lumOff val="5000"/>
                  </a:schemeClr>
                </a:solidFill>
              </a:rPr>
              <a:t>op staff for giving us </a:t>
            </a:r>
            <a:r>
              <a:rPr lang="en-IN" dirty="0">
                <a:solidFill>
                  <a:schemeClr val="tx1">
                    <a:lumMod val="95000"/>
                    <a:lumOff val="5000"/>
                  </a:schemeClr>
                </a:solidFill>
              </a:rPr>
              <a:t>timed </a:t>
            </a:r>
            <a:r>
              <a:rPr lang="en" dirty="0">
                <a:solidFill>
                  <a:schemeClr val="tx1">
                    <a:lumMod val="95000"/>
                    <a:lumOff val="5000"/>
                  </a:schemeClr>
                </a:solidFill>
              </a:rPr>
              <a:t>attention.</a:t>
            </a:r>
            <a:endParaRPr dirty="0">
              <a:solidFill>
                <a:schemeClr val="tx1">
                  <a:lumMod val="95000"/>
                  <a:lumOff val="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685025" y="87460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Understanding the Problem</a:t>
            </a:r>
            <a:endParaRPr dirty="0"/>
          </a:p>
        </p:txBody>
      </p:sp>
      <p:sp>
        <p:nvSpPr>
          <p:cNvPr id="99" name="Google Shape;99;p15"/>
          <p:cNvSpPr txBox="1">
            <a:spLocks noGrp="1"/>
          </p:cNvSpPr>
          <p:nvPr>
            <p:ph type="body" idx="1"/>
          </p:nvPr>
        </p:nvSpPr>
        <p:spPr>
          <a:xfrm>
            <a:off x="729450" y="1894575"/>
            <a:ext cx="7688700" cy="3115800"/>
          </a:xfrm>
          <a:prstGeom prst="rect">
            <a:avLst/>
          </a:prstGeom>
        </p:spPr>
        <p:txBody>
          <a:bodyPr spcFirstLastPara="1" wrap="square" lIns="91425" tIns="91425" rIns="91425" bIns="91425" anchor="t" anchorCtr="0">
            <a:noAutofit/>
          </a:bodyPr>
          <a:lstStyle/>
          <a:p>
            <a:r>
              <a:rPr lang="en-US" dirty="0"/>
              <a:t>We live in a highly digital society. Most of us are constantly using our phones, laptops, computers, and tablets. </a:t>
            </a:r>
          </a:p>
          <a:p>
            <a:r>
              <a:rPr lang="en-US" dirty="0"/>
              <a:t>We use these devices to learn, to play games, to do work, to read, and to communicate and interact with each other.</a:t>
            </a:r>
          </a:p>
          <a:p>
            <a:r>
              <a:rPr lang="en-US" dirty="0"/>
              <a:t>But what if you're </a:t>
            </a:r>
            <a:r>
              <a:rPr lang="en-IN" dirty="0">
                <a:solidFill>
                  <a:srgbClr val="333333"/>
                </a:solidFill>
                <a:highlight>
                  <a:srgbClr val="FFFFFF"/>
                </a:highlight>
                <a:latin typeface="Bahnschrift SemiCondensed" panose="020B0502040204020203" pitchFamily="34" charset="0"/>
                <a:ea typeface="Roboto"/>
                <a:cs typeface="Roboto"/>
                <a:sym typeface="Roboto"/>
              </a:rPr>
              <a:t> </a:t>
            </a:r>
            <a:r>
              <a:rPr lang="en-IN" dirty="0">
                <a:solidFill>
                  <a:srgbClr val="333333"/>
                </a:solidFill>
                <a:highlight>
                  <a:srgbClr val="FFFFFF"/>
                </a:highlight>
                <a:ea typeface="Roboto"/>
                <a:cs typeface="Roboto"/>
                <a:sym typeface="Roboto"/>
              </a:rPr>
              <a:t>visually</a:t>
            </a:r>
            <a:r>
              <a:rPr lang="en-IN" dirty="0">
                <a:solidFill>
                  <a:srgbClr val="333333"/>
                </a:solidFill>
                <a:highlight>
                  <a:srgbClr val="FFFFFF"/>
                </a:highlight>
                <a:latin typeface="Bahnschrift SemiCondensed" panose="020B0502040204020203" pitchFamily="34" charset="0"/>
                <a:ea typeface="Roboto"/>
                <a:cs typeface="Roboto"/>
                <a:sym typeface="Roboto"/>
              </a:rPr>
              <a:t> </a:t>
            </a:r>
            <a:r>
              <a:rPr lang="en-IN" dirty="0">
                <a:solidFill>
                  <a:srgbClr val="333333"/>
                </a:solidFill>
                <a:highlight>
                  <a:srgbClr val="FFFFFF"/>
                </a:highlight>
                <a:latin typeface="+mj-lt"/>
                <a:ea typeface="Roboto"/>
                <a:cs typeface="Roboto"/>
                <a:sym typeface="Roboto"/>
              </a:rPr>
              <a:t>impaired</a:t>
            </a:r>
            <a:r>
              <a:rPr lang="en-US" dirty="0"/>
              <a:t>? Are you able to participate in our digital society?</a:t>
            </a:r>
          </a:p>
          <a:p>
            <a:r>
              <a:rPr lang="en-US" dirty="0"/>
              <a:t>Our motive in this project is to address this issue in society!</a:t>
            </a:r>
          </a:p>
        </p:txBody>
      </p:sp>
    </p:spTree>
  </p:cSld>
  <p:clrMapOvr>
    <a:masterClrMapping/>
  </p:clrMapOvr>
  <mc:AlternateContent xmlns:mc="http://schemas.openxmlformats.org/markup-compatibility/2006" xmlns:p14="http://schemas.microsoft.com/office/powerpoint/2010/main">
    <mc:Choice Requires="p14">
      <p:transition spd="slow" p14:dur="2000" advTm="7115"/>
    </mc:Choice>
    <mc:Fallback xmlns="">
      <p:transition spd="slow" advTm="711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670250" y="608200"/>
            <a:ext cx="7688700" cy="62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Ideal Solution: Refreshable Braille Display</a:t>
            </a:r>
            <a:endParaRPr/>
          </a:p>
        </p:txBody>
      </p:sp>
      <p:sp>
        <p:nvSpPr>
          <p:cNvPr id="105" name="Google Shape;105;p16"/>
          <p:cNvSpPr txBox="1">
            <a:spLocks noGrp="1"/>
          </p:cNvSpPr>
          <p:nvPr>
            <p:ph type="body" idx="1"/>
          </p:nvPr>
        </p:nvSpPr>
        <p:spPr>
          <a:xfrm>
            <a:off x="729450" y="1339525"/>
            <a:ext cx="7688700" cy="3000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600" dirty="0">
                <a:solidFill>
                  <a:srgbClr val="333333"/>
                </a:solidFill>
                <a:highlight>
                  <a:srgbClr val="FFFFFF"/>
                </a:highlight>
                <a:latin typeface="Bahnschrift SemiCondensed" panose="020B0502040204020203" pitchFamily="34" charset="0"/>
                <a:ea typeface="Roboto"/>
                <a:cs typeface="Roboto"/>
                <a:sym typeface="Roboto"/>
              </a:rPr>
              <a:t>A refreshable Braille display </a:t>
            </a:r>
            <a:r>
              <a:rPr lang="en-IN" sz="1600" dirty="0">
                <a:solidFill>
                  <a:srgbClr val="333333"/>
                </a:solidFill>
                <a:highlight>
                  <a:srgbClr val="FFFFFF"/>
                </a:highlight>
                <a:latin typeface="Bahnschrift SemiCondensed" panose="020B0502040204020203" pitchFamily="34" charset="0"/>
                <a:ea typeface="Roboto"/>
                <a:cs typeface="Roboto"/>
                <a:sym typeface="Roboto"/>
              </a:rPr>
              <a:t>comprises </a:t>
            </a:r>
            <a:r>
              <a:rPr lang="en" sz="1600" dirty="0">
                <a:solidFill>
                  <a:srgbClr val="333333"/>
                </a:solidFill>
                <a:highlight>
                  <a:srgbClr val="FFFFFF"/>
                </a:highlight>
                <a:latin typeface="Bahnschrift SemiCondensed" panose="020B0502040204020203" pitchFamily="34" charset="0"/>
                <a:ea typeface="Roboto"/>
                <a:cs typeface="Roboto"/>
                <a:sym typeface="Roboto"/>
              </a:rPr>
              <a:t>plurality of Braille dots that extend and retract arranged in Braille characters such that the Braille dots are operable as a personal computer monitor allowing a </a:t>
            </a:r>
            <a:r>
              <a:rPr lang="en-IN" sz="1600" dirty="0">
                <a:solidFill>
                  <a:srgbClr val="333333"/>
                </a:solidFill>
                <a:highlight>
                  <a:srgbClr val="FFFFFF"/>
                </a:highlight>
                <a:latin typeface="Bahnschrift SemiCondensed" panose="020B0502040204020203" pitchFamily="34" charset="0"/>
                <a:ea typeface="Roboto"/>
                <a:cs typeface="Roboto"/>
                <a:sym typeface="Roboto"/>
              </a:rPr>
              <a:t>visually impaired </a:t>
            </a:r>
            <a:r>
              <a:rPr lang="en" sz="1600" dirty="0">
                <a:solidFill>
                  <a:srgbClr val="333333"/>
                </a:solidFill>
                <a:highlight>
                  <a:srgbClr val="FFFFFF"/>
                </a:highlight>
                <a:latin typeface="Bahnschrift SemiCondensed" panose="020B0502040204020203" pitchFamily="34" charset="0"/>
                <a:ea typeface="Roboto"/>
                <a:cs typeface="Roboto"/>
                <a:sym typeface="Roboto"/>
              </a:rPr>
              <a:t>to discern the information displayed thereon by reading the Braille characters formed by the extended Braille  dots.</a:t>
            </a:r>
            <a:endParaRPr sz="1600" dirty="0">
              <a:latin typeface="Bahnschrift SemiCondensed" panose="020B0502040204020203" pitchFamily="34" charset="0"/>
            </a:endParaRPr>
          </a:p>
          <a:p>
            <a:pPr marL="457200" lvl="0" indent="-311150" algn="l" rtl="0">
              <a:spcBef>
                <a:spcPts val="0"/>
              </a:spcBef>
              <a:spcAft>
                <a:spcPts val="0"/>
              </a:spcAft>
              <a:buSzPts val="1300"/>
              <a:buChar char="●"/>
            </a:pPr>
            <a:r>
              <a:rPr lang="en" sz="1600" dirty="0">
                <a:latin typeface="Bahnschrift SemiCondensed" panose="020B0502040204020203" pitchFamily="34" charset="0"/>
              </a:rPr>
              <a:t>We developed an app which captures real time information(text) by scanning using the phone’s camera. </a:t>
            </a:r>
            <a:endParaRPr sz="1600" dirty="0">
              <a:latin typeface="Bahnschrift SemiCondensed" panose="020B0502040204020203" pitchFamily="34" charset="0"/>
            </a:endParaRPr>
          </a:p>
          <a:p>
            <a:pPr marL="457200" lvl="0" indent="-311150" algn="l" rtl="0">
              <a:spcBef>
                <a:spcPts val="0"/>
              </a:spcBef>
              <a:spcAft>
                <a:spcPts val="0"/>
              </a:spcAft>
              <a:buSzPts val="1300"/>
              <a:buChar char="●"/>
            </a:pPr>
            <a:r>
              <a:rPr lang="en" sz="1600" dirty="0">
                <a:latin typeface="Bahnschrift SemiCondensed" panose="020B0502040204020203" pitchFamily="34" charset="0"/>
              </a:rPr>
              <a:t>This data packet is then sent to the </a:t>
            </a:r>
            <a:r>
              <a:rPr lang="en-IN" sz="1600" dirty="0">
                <a:latin typeface="Bahnschrift SemiCondensed" panose="020B0502040204020203" pitchFamily="34" charset="0"/>
              </a:rPr>
              <a:t>A</a:t>
            </a:r>
            <a:r>
              <a:rPr lang="en" sz="1600" dirty="0">
                <a:latin typeface="Bahnschrift SemiCondensed" panose="020B0502040204020203" pitchFamily="34" charset="0"/>
              </a:rPr>
              <a:t>rduino mega via bluetooth module.</a:t>
            </a:r>
            <a:endParaRPr sz="1600" dirty="0">
              <a:latin typeface="Bahnschrift SemiCondensed" panose="020B0502040204020203" pitchFamily="34" charset="0"/>
            </a:endParaRPr>
          </a:p>
          <a:p>
            <a:pPr marL="457200" lvl="0" indent="-311150" algn="l" rtl="0">
              <a:spcBef>
                <a:spcPts val="0"/>
              </a:spcBef>
              <a:spcAft>
                <a:spcPts val="0"/>
              </a:spcAft>
              <a:buSzPts val="1300"/>
              <a:buChar char="●"/>
            </a:pPr>
            <a:r>
              <a:rPr lang="en" sz="1600" dirty="0">
                <a:latin typeface="Bahnschrift SemiCondensed" panose="020B0502040204020203" pitchFamily="34" charset="0"/>
              </a:rPr>
              <a:t>The arduino reads the text, character by character based on the code written in the arduino IDE.</a:t>
            </a:r>
            <a:endParaRPr sz="1600" dirty="0">
              <a:latin typeface="Bahnschrift SemiCondensed" panose="020B0502040204020203" pitchFamily="34" charset="0"/>
            </a:endParaRPr>
          </a:p>
          <a:p>
            <a:pPr marL="457200" lvl="0" indent="-311150" algn="l" rtl="0">
              <a:spcBef>
                <a:spcPts val="0"/>
              </a:spcBef>
              <a:spcAft>
                <a:spcPts val="0"/>
              </a:spcAft>
              <a:buSzPts val="1300"/>
              <a:buChar char="●"/>
            </a:pPr>
            <a:r>
              <a:rPr lang="en" sz="1600" dirty="0">
                <a:latin typeface="Bahnschrift SemiCondensed" panose="020B0502040204020203" pitchFamily="34" charset="0"/>
              </a:rPr>
              <a:t>It then sends the signal to the steppers motors via driver IC.</a:t>
            </a:r>
            <a:endParaRPr sz="1600" dirty="0">
              <a:latin typeface="Bahnschrift SemiCondensed" panose="020B0502040204020203" pitchFamily="34" charset="0"/>
            </a:endParaRPr>
          </a:p>
          <a:p>
            <a:pPr marL="457200" lvl="0" indent="-311150" algn="l" rtl="0">
              <a:spcBef>
                <a:spcPts val="0"/>
              </a:spcBef>
              <a:spcAft>
                <a:spcPts val="0"/>
              </a:spcAft>
              <a:buSzPts val="1300"/>
              <a:buChar char="●"/>
            </a:pPr>
            <a:r>
              <a:rPr lang="en" sz="1600" dirty="0">
                <a:latin typeface="Bahnschrift SemiCondensed" panose="020B0502040204020203" pitchFamily="34" charset="0"/>
              </a:rPr>
              <a:t>The six stepper motors then rotate </a:t>
            </a:r>
            <a:r>
              <a:rPr lang="en-IN" sz="1600" dirty="0">
                <a:latin typeface="Bahnschrift SemiCondensed" panose="020B0502040204020203" pitchFamily="34" charset="0"/>
              </a:rPr>
              <a:t>clockwise and counter clockwise</a:t>
            </a:r>
            <a:r>
              <a:rPr lang="en" sz="1600" dirty="0">
                <a:latin typeface="Bahnschrift SemiCondensed" panose="020B0502040204020203" pitchFamily="34" charset="0"/>
              </a:rPr>
              <a:t> based on the required combination as per the braille language</a:t>
            </a:r>
            <a:r>
              <a:rPr lang="en" sz="1400" dirty="0">
                <a:latin typeface="Bahnschrift SemiCondensed" panose="020B0502040204020203" pitchFamily="34" charset="0"/>
              </a:rPr>
              <a:t>.  </a:t>
            </a:r>
            <a:endParaRPr sz="1400" dirty="0">
              <a:latin typeface="Bahnschrift SemiCondensed"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8324"/>
    </mc:Choice>
    <mc:Fallback xmlns="">
      <p:transition spd="slow" advTm="83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1EE2E306-79C6-49BD-99C0-8B64A8F7DE02}"/>
              </a:ext>
            </a:extLst>
          </p:cNvPr>
          <p:cNvSpPr>
            <a:spLocks noChangeAspect="1" noChangeArrowheads="1"/>
          </p:cNvSpPr>
          <p:nvPr/>
        </p:nvSpPr>
        <p:spPr bwMode="auto">
          <a:xfrm>
            <a:off x="4419600" y="1220028"/>
            <a:ext cx="1504122" cy="15041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1A24690E-3AC5-42DC-9EB6-ECE4821FA5F1}"/>
              </a:ext>
            </a:extLst>
          </p:cNvPr>
          <p:cNvPicPr>
            <a:picLocks noChangeAspect="1"/>
          </p:cNvPicPr>
          <p:nvPr/>
        </p:nvPicPr>
        <p:blipFill>
          <a:blip r:embed="rId2"/>
          <a:stretch>
            <a:fillRect/>
          </a:stretch>
        </p:blipFill>
        <p:spPr>
          <a:xfrm>
            <a:off x="754932" y="1133061"/>
            <a:ext cx="7634136" cy="3520684"/>
          </a:xfrm>
          <a:prstGeom prst="rect">
            <a:avLst/>
          </a:prstGeom>
        </p:spPr>
      </p:pic>
      <p:sp>
        <p:nvSpPr>
          <p:cNvPr id="4" name="TextBox 3">
            <a:extLst>
              <a:ext uri="{FF2B5EF4-FFF2-40B4-BE49-F238E27FC236}">
                <a16:creationId xmlns:a16="http://schemas.microsoft.com/office/drawing/2014/main" id="{8D934250-742E-4398-86BC-DAB5859C7533}"/>
              </a:ext>
            </a:extLst>
          </p:cNvPr>
          <p:cNvSpPr txBox="1"/>
          <p:nvPr/>
        </p:nvSpPr>
        <p:spPr>
          <a:xfrm>
            <a:off x="1060174" y="680757"/>
            <a:ext cx="5393635" cy="523220"/>
          </a:xfrm>
          <a:prstGeom prst="rect">
            <a:avLst/>
          </a:prstGeom>
          <a:noFill/>
        </p:spPr>
        <p:txBody>
          <a:bodyPr wrap="square" rtlCol="0">
            <a:spAutoFit/>
          </a:bodyPr>
          <a:lstStyle/>
          <a:p>
            <a:r>
              <a:rPr lang="en-US" sz="2800" b="1" i="1" u="sng" dirty="0"/>
              <a:t>WORKING</a:t>
            </a:r>
            <a:endParaRPr lang="en-IN" sz="2800" b="1" i="1" u="sng" dirty="0"/>
          </a:p>
        </p:txBody>
      </p:sp>
    </p:spTree>
    <p:extLst>
      <p:ext uri="{BB962C8B-B14F-4D97-AF65-F5344CB8AC3E}">
        <p14:creationId xmlns:p14="http://schemas.microsoft.com/office/powerpoint/2010/main" val="2093364502"/>
      </p:ext>
    </p:extLst>
  </p:cSld>
  <p:clrMapOvr>
    <a:masterClrMapping/>
  </p:clrMapOvr>
  <mc:AlternateContent xmlns:mc="http://schemas.openxmlformats.org/markup-compatibility/2006" xmlns:p14="http://schemas.microsoft.com/office/powerpoint/2010/main">
    <mc:Choice Requires="p14">
      <p:transition spd="slow" p14:dur="2000" advTm="10837"/>
    </mc:Choice>
    <mc:Fallback xmlns="">
      <p:transition spd="slow" advTm="1083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96075" y="660000"/>
            <a:ext cx="7688700" cy="12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Components Used</a:t>
            </a:r>
            <a:endParaRPr/>
          </a:p>
        </p:txBody>
      </p:sp>
      <p:sp>
        <p:nvSpPr>
          <p:cNvPr id="111" name="Google Shape;111;p17"/>
          <p:cNvSpPr txBox="1">
            <a:spLocks noGrp="1"/>
          </p:cNvSpPr>
          <p:nvPr>
            <p:ph type="body" idx="1"/>
          </p:nvPr>
        </p:nvSpPr>
        <p:spPr>
          <a:xfrm>
            <a:off x="633000" y="1086170"/>
            <a:ext cx="8511000" cy="325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Arduino Mega 2560</a:t>
            </a:r>
            <a:endParaRPr sz="1800" dirty="0"/>
          </a:p>
          <a:p>
            <a:pPr marL="457200" lvl="0" indent="-342900" algn="l" rtl="0">
              <a:spcBef>
                <a:spcPts val="0"/>
              </a:spcBef>
              <a:spcAft>
                <a:spcPts val="0"/>
              </a:spcAft>
              <a:buSzPts val="1800"/>
              <a:buChar char="●"/>
            </a:pPr>
            <a:r>
              <a:rPr lang="en" sz="1800" dirty="0"/>
              <a:t>L293D Motor Driver IC</a:t>
            </a:r>
            <a:endParaRPr sz="1800" dirty="0"/>
          </a:p>
          <a:p>
            <a:pPr marL="457200" lvl="0" indent="-342900" algn="l" rtl="0">
              <a:spcBef>
                <a:spcPts val="0"/>
              </a:spcBef>
              <a:spcAft>
                <a:spcPts val="0"/>
              </a:spcAft>
              <a:buSzPts val="1800"/>
              <a:buChar char="●"/>
            </a:pPr>
            <a:r>
              <a:rPr lang="en" sz="1800" dirty="0"/>
              <a:t>Mini Stepper Motors</a:t>
            </a:r>
            <a:endParaRPr sz="1800" dirty="0"/>
          </a:p>
          <a:p>
            <a:pPr marL="457200" lvl="0" indent="-342900" algn="l" rtl="0">
              <a:spcBef>
                <a:spcPts val="0"/>
              </a:spcBef>
              <a:spcAft>
                <a:spcPts val="0"/>
              </a:spcAft>
              <a:buSzPts val="1800"/>
              <a:buChar char="●"/>
            </a:pPr>
            <a:r>
              <a:rPr lang="en" sz="1800" dirty="0"/>
              <a:t>HC05 Bluetooth Module</a:t>
            </a:r>
            <a:endParaRPr sz="1800" dirty="0"/>
          </a:p>
          <a:p>
            <a:pPr marL="457200" lvl="0" indent="-342900" algn="l" rtl="0">
              <a:spcBef>
                <a:spcPts val="0"/>
              </a:spcBef>
              <a:spcAft>
                <a:spcPts val="0"/>
              </a:spcAft>
              <a:buSzPts val="1800"/>
              <a:buChar char="●"/>
            </a:pPr>
            <a:r>
              <a:rPr lang="en" sz="1800" dirty="0"/>
              <a:t>9V Battery </a:t>
            </a:r>
            <a:endParaRPr sz="1800" dirty="0"/>
          </a:p>
          <a:p>
            <a:pPr marL="457200" lvl="0" indent="-342900" algn="l" rtl="0">
              <a:spcBef>
                <a:spcPts val="0"/>
              </a:spcBef>
              <a:spcAft>
                <a:spcPts val="0"/>
              </a:spcAft>
              <a:buSzPts val="1800"/>
              <a:buChar char="●"/>
            </a:pPr>
            <a:r>
              <a:rPr lang="en" sz="1800" dirty="0"/>
              <a:t>5V DC supply</a:t>
            </a:r>
            <a:endParaRPr sz="1800" dirty="0"/>
          </a:p>
          <a:p>
            <a:pPr marL="457200" lvl="0" indent="-342900" algn="l" rtl="0">
              <a:spcBef>
                <a:spcPts val="0"/>
              </a:spcBef>
              <a:spcAft>
                <a:spcPts val="0"/>
              </a:spcAft>
              <a:buSzPts val="1800"/>
              <a:buChar char="●"/>
            </a:pPr>
            <a:r>
              <a:rPr lang="en" sz="1800" dirty="0"/>
              <a:t>Jumper Wires</a:t>
            </a:r>
            <a:endParaRPr sz="1800" dirty="0"/>
          </a:p>
          <a:p>
            <a:pPr marL="457200" lvl="0" indent="-342900" algn="l" rtl="0">
              <a:spcBef>
                <a:spcPts val="0"/>
              </a:spcBef>
              <a:spcAft>
                <a:spcPts val="0"/>
              </a:spcAft>
              <a:buSzPts val="1800"/>
              <a:buChar char="●"/>
            </a:pPr>
            <a:r>
              <a:rPr lang="en" sz="1800" dirty="0"/>
              <a:t>Breadboard</a:t>
            </a:r>
            <a:endParaRPr sz="1800" dirty="0"/>
          </a:p>
        </p:txBody>
      </p:sp>
      <p:pic>
        <p:nvPicPr>
          <p:cNvPr id="1026" name="Picture 2" descr="Image result for arduino mega">
            <a:extLst>
              <a:ext uri="{FF2B5EF4-FFF2-40B4-BE49-F238E27FC236}">
                <a16:creationId xmlns:a16="http://schemas.microsoft.com/office/drawing/2014/main" id="{65E871BB-317B-45E6-A140-873F6E2B6E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93" t="19380" r="10723" b="26284"/>
          <a:stretch/>
        </p:blipFill>
        <p:spPr bwMode="auto">
          <a:xfrm>
            <a:off x="3703982" y="1245575"/>
            <a:ext cx="3611217" cy="189506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L293D Motor Driver Module">
            <a:extLst>
              <a:ext uri="{FF2B5EF4-FFF2-40B4-BE49-F238E27FC236}">
                <a16:creationId xmlns:a16="http://schemas.microsoft.com/office/drawing/2014/main" id="{859630F1-93E1-4EF8-9F6E-EC750F560E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descr="Image result for l293d">
            <a:extLst>
              <a:ext uri="{FF2B5EF4-FFF2-40B4-BE49-F238E27FC236}">
                <a16:creationId xmlns:a16="http://schemas.microsoft.com/office/drawing/2014/main" id="{EC30C7BB-F767-4200-98FD-B96CED3664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71" t="24216" r="12512" b="24217"/>
          <a:stretch/>
        </p:blipFill>
        <p:spPr bwMode="auto">
          <a:xfrm>
            <a:off x="4572000" y="3130845"/>
            <a:ext cx="2032348" cy="14197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co5">
            <a:extLst>
              <a:ext uri="{FF2B5EF4-FFF2-40B4-BE49-F238E27FC236}">
                <a16:creationId xmlns:a16="http://schemas.microsoft.com/office/drawing/2014/main" id="{7ADBC1A1-7467-43E4-9227-236F40905D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344" t="19066" r="36731" b="17627"/>
          <a:stretch/>
        </p:blipFill>
        <p:spPr bwMode="auto">
          <a:xfrm>
            <a:off x="7533612" y="1299450"/>
            <a:ext cx="732749" cy="17229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tepper motor mini">
            <a:extLst>
              <a:ext uri="{FF2B5EF4-FFF2-40B4-BE49-F238E27FC236}">
                <a16:creationId xmlns:a16="http://schemas.microsoft.com/office/drawing/2014/main" id="{7A0832FB-AAB6-448B-8F33-3C3D5B98D1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810" t="18188" r="18823" b="21432"/>
          <a:stretch/>
        </p:blipFill>
        <p:spPr bwMode="auto">
          <a:xfrm>
            <a:off x="6788301" y="3144488"/>
            <a:ext cx="1272209" cy="13390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7340"/>
    </mc:Choice>
    <mc:Fallback xmlns="">
      <p:transition spd="slow" advTm="734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682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makes our project distinct?</a:t>
            </a:r>
            <a:endParaRPr/>
          </a:p>
        </p:txBody>
      </p:sp>
      <p:sp>
        <p:nvSpPr>
          <p:cNvPr id="117" name="Google Shape;117;p18"/>
          <p:cNvSpPr txBox="1">
            <a:spLocks noGrp="1"/>
          </p:cNvSpPr>
          <p:nvPr>
            <p:ph type="body" idx="1"/>
          </p:nvPr>
        </p:nvSpPr>
        <p:spPr>
          <a:xfrm>
            <a:off x="729450" y="1546750"/>
            <a:ext cx="7688700" cy="2793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aleway"/>
              <a:buChar char="●"/>
            </a:pPr>
            <a:r>
              <a:rPr lang="en" sz="1400" dirty="0">
                <a:solidFill>
                  <a:schemeClr val="dk2"/>
                </a:solidFill>
                <a:latin typeface="Raleway"/>
                <a:ea typeface="Raleway"/>
                <a:cs typeface="Raleway"/>
                <a:sym typeface="Raleway"/>
              </a:rPr>
              <a:t>We have tried to </a:t>
            </a:r>
            <a:r>
              <a:rPr lang="en-IN" sz="1400" dirty="0">
                <a:solidFill>
                  <a:schemeClr val="dk2"/>
                </a:solidFill>
                <a:latin typeface="Raleway"/>
                <a:ea typeface="Raleway"/>
                <a:cs typeface="Raleway"/>
                <a:sym typeface="Raleway"/>
              </a:rPr>
              <a:t>distinct</a:t>
            </a:r>
            <a:r>
              <a:rPr lang="en" sz="1400" dirty="0">
                <a:solidFill>
                  <a:schemeClr val="dk2"/>
                </a:solidFill>
                <a:latin typeface="Raleway"/>
                <a:ea typeface="Raleway"/>
                <a:cs typeface="Raleway"/>
                <a:sym typeface="Raleway"/>
              </a:rPr>
              <a:t> our project making it cost and space effective so that it is conveniently used the </a:t>
            </a:r>
            <a:r>
              <a:rPr lang="en-IN" sz="1400" dirty="0">
                <a:solidFill>
                  <a:schemeClr val="dk2"/>
                </a:solidFill>
                <a:latin typeface="Raleway"/>
                <a:ea typeface="Raleway"/>
                <a:cs typeface="Raleway"/>
                <a:sym typeface="Raleway"/>
              </a:rPr>
              <a:t>visually impaired</a:t>
            </a:r>
            <a:r>
              <a:rPr lang="en" sz="1400" dirty="0">
                <a:solidFill>
                  <a:schemeClr val="dk2"/>
                </a:solidFill>
                <a:latin typeface="Raleway"/>
                <a:ea typeface="Raleway"/>
                <a:cs typeface="Raleway"/>
                <a:sym typeface="Raleway"/>
              </a:rPr>
              <a:t> people.</a:t>
            </a:r>
            <a:endParaRPr sz="1400" dirty="0">
              <a:solidFill>
                <a:schemeClr val="dk2"/>
              </a:solidFill>
              <a:latin typeface="Raleway"/>
              <a:ea typeface="Raleway"/>
              <a:cs typeface="Raleway"/>
              <a:sym typeface="Raleway"/>
            </a:endParaRPr>
          </a:p>
          <a:p>
            <a:pPr marL="457200" lvl="0" indent="-317500" algn="l" rtl="0">
              <a:spcBef>
                <a:spcPts val="0"/>
              </a:spcBef>
              <a:spcAft>
                <a:spcPts val="0"/>
              </a:spcAft>
              <a:buClr>
                <a:schemeClr val="dk2"/>
              </a:buClr>
              <a:buSzPts val="1400"/>
              <a:buFont typeface="Raleway"/>
              <a:buChar char="●"/>
            </a:pPr>
            <a:r>
              <a:rPr lang="en" sz="1400" dirty="0">
                <a:solidFill>
                  <a:schemeClr val="dk2"/>
                </a:solidFill>
                <a:latin typeface="Raleway"/>
                <a:ea typeface="Raleway"/>
                <a:cs typeface="Raleway"/>
                <a:sym typeface="Raleway"/>
              </a:rPr>
              <a:t>Our project has been made cost effective by avoiding the usage of expense microcontrollers like raspberry pi and pi cameras. We instead are using simple mobile computational powers to achieve the task. Eg: Android mobile camera to scan the text.</a:t>
            </a:r>
            <a:endParaRPr sz="1400" dirty="0">
              <a:solidFill>
                <a:schemeClr val="dk2"/>
              </a:solidFill>
              <a:latin typeface="Raleway"/>
              <a:ea typeface="Raleway"/>
              <a:cs typeface="Raleway"/>
              <a:sym typeface="Raleway"/>
            </a:endParaRPr>
          </a:p>
          <a:p>
            <a:pPr marL="457200" lvl="0" indent="-317500" algn="l" rtl="0">
              <a:spcBef>
                <a:spcPts val="0"/>
              </a:spcBef>
              <a:spcAft>
                <a:spcPts val="0"/>
              </a:spcAft>
              <a:buClr>
                <a:schemeClr val="dk2"/>
              </a:buClr>
              <a:buSzPts val="1400"/>
              <a:buFont typeface="Raleway"/>
              <a:buChar char="●"/>
            </a:pPr>
            <a:r>
              <a:rPr lang="en" sz="1400" dirty="0">
                <a:solidFill>
                  <a:schemeClr val="dk2"/>
                </a:solidFill>
                <a:latin typeface="Raleway"/>
                <a:ea typeface="Raleway"/>
                <a:cs typeface="Raleway"/>
                <a:sym typeface="Raleway"/>
              </a:rPr>
              <a:t>This project has been made space effective by avoiding the usage of big actuators.Instead we are using mini stepper motors which rotate </a:t>
            </a:r>
            <a:r>
              <a:rPr lang="en-IN" sz="1400" dirty="0">
                <a:solidFill>
                  <a:schemeClr val="dk2"/>
                </a:solidFill>
                <a:latin typeface="Raleway"/>
                <a:ea typeface="Raleway"/>
                <a:cs typeface="Raleway"/>
                <a:sym typeface="Raleway"/>
              </a:rPr>
              <a:t>clockwise and counter clockwise </a:t>
            </a:r>
            <a:r>
              <a:rPr lang="en" sz="1400" dirty="0">
                <a:solidFill>
                  <a:schemeClr val="dk2"/>
                </a:solidFill>
                <a:latin typeface="Raleway"/>
                <a:ea typeface="Raleway"/>
                <a:cs typeface="Raleway"/>
                <a:sym typeface="Raleway"/>
              </a:rPr>
              <a:t>making the braille dots extend and retract.</a:t>
            </a:r>
            <a:endParaRPr sz="1400" dirty="0">
              <a:solidFill>
                <a:schemeClr val="dk2"/>
              </a:solidFill>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spd="slow" p14:dur="2000" advTm="5945"/>
    </mc:Choice>
    <mc:Fallback xmlns="">
      <p:transition spd="slow" advTm="59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7650" y="8035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Android App</a:t>
            </a:r>
            <a:endParaRPr dirty="0"/>
          </a:p>
        </p:txBody>
      </p:sp>
      <p:sp>
        <p:nvSpPr>
          <p:cNvPr id="123" name="Google Shape;123;p19"/>
          <p:cNvSpPr txBox="1">
            <a:spLocks noGrp="1"/>
          </p:cNvSpPr>
          <p:nvPr>
            <p:ph type="body" idx="1"/>
          </p:nvPr>
        </p:nvSpPr>
        <p:spPr>
          <a:xfrm>
            <a:off x="663189" y="1543676"/>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The app we developed is basically designed to scan any text and send it to the Arduino Mega via bluetooth module.</a:t>
            </a:r>
            <a:endParaRPr dirty="0"/>
          </a:p>
          <a:p>
            <a:pPr marL="457200" lvl="0" indent="-311150" algn="l" rtl="0">
              <a:spcBef>
                <a:spcPts val="0"/>
              </a:spcBef>
              <a:spcAft>
                <a:spcPts val="0"/>
              </a:spcAft>
              <a:buSzPts val="1300"/>
              <a:buChar char="●"/>
            </a:pPr>
            <a:r>
              <a:rPr lang="en" dirty="0"/>
              <a:t>This app consists of three activities coded to do the following: </a:t>
            </a:r>
            <a:endParaRPr dirty="0"/>
          </a:p>
          <a:p>
            <a:pPr marL="457200" lvl="0" indent="0" algn="l" rtl="0">
              <a:spcBef>
                <a:spcPts val="1600"/>
              </a:spcBef>
              <a:spcAft>
                <a:spcPts val="0"/>
              </a:spcAft>
              <a:buNone/>
            </a:pPr>
            <a:r>
              <a:rPr lang="en" dirty="0"/>
              <a:t>1.MainActivity - Scans the text and calls the bluetooth activity.</a:t>
            </a:r>
            <a:endParaRPr dirty="0"/>
          </a:p>
          <a:p>
            <a:pPr marL="457200" lvl="0" indent="0" algn="l" rtl="0">
              <a:spcBef>
                <a:spcPts val="1600"/>
              </a:spcBef>
              <a:spcAft>
                <a:spcPts val="0"/>
              </a:spcAft>
              <a:buNone/>
            </a:pPr>
            <a:r>
              <a:rPr lang="en" dirty="0"/>
              <a:t>2.BluetoothActivity -Discovers , pairs a device .</a:t>
            </a:r>
            <a:endParaRPr dirty="0"/>
          </a:p>
          <a:p>
            <a:pPr marL="457200" lvl="0" indent="0" algn="l" rtl="0">
              <a:spcBef>
                <a:spcPts val="1600"/>
              </a:spcBef>
              <a:spcAft>
                <a:spcPts val="0"/>
              </a:spcAft>
              <a:buNone/>
            </a:pPr>
            <a:r>
              <a:rPr lang="en" dirty="0"/>
              <a:t>3.SendString-Stores the string temporarily and sends it to the arduino mega.</a:t>
            </a:r>
            <a:endParaRPr dirty="0"/>
          </a:p>
          <a:p>
            <a:pPr marL="0" lvl="0" indent="0" algn="l" rtl="0">
              <a:spcBef>
                <a:spcPts val="1600"/>
              </a:spcBef>
              <a:spcAft>
                <a:spcPts val="160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5371"/>
    </mc:Choice>
    <mc:Fallback xmlns="">
      <p:transition spd="slow" advTm="537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arduino code</a:t>
            </a:r>
            <a:endParaRPr/>
          </a:p>
        </p:txBody>
      </p:sp>
      <p:sp>
        <p:nvSpPr>
          <p:cNvPr id="129" name="Google Shape;129;p20"/>
          <p:cNvSpPr txBox="1">
            <a:spLocks noGrp="1"/>
          </p:cNvSpPr>
          <p:nvPr>
            <p:ph type="body" idx="1"/>
          </p:nvPr>
        </p:nvSpPr>
        <p:spPr>
          <a:xfrm>
            <a:off x="573950" y="1954300"/>
            <a:ext cx="3897000" cy="23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 The code consists of switch cases for each alphabet which drives the stepper motors independently making them actuate according to the braille characters.</a:t>
            </a:r>
            <a:endParaRPr sz="1800"/>
          </a:p>
        </p:txBody>
      </p:sp>
      <p:pic>
        <p:nvPicPr>
          <p:cNvPr id="130" name="Google Shape;130;p20"/>
          <p:cNvPicPr preferRelativeResize="0"/>
          <p:nvPr/>
        </p:nvPicPr>
        <p:blipFill>
          <a:blip r:embed="rId3">
            <a:alphaModFix/>
          </a:blip>
          <a:stretch>
            <a:fillRect/>
          </a:stretch>
        </p:blipFill>
        <p:spPr>
          <a:xfrm>
            <a:off x="4398063" y="617650"/>
            <a:ext cx="3857625" cy="3638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600"/>
    </mc:Choice>
    <mc:Fallback xmlns="">
      <p:transition spd="slow" advTm="4600"/>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289</TotalTime>
  <Words>637</Words>
  <Application>Microsoft Office PowerPoint</Application>
  <PresentationFormat>On-screen Show (16:9)</PresentationFormat>
  <Paragraphs>56</Paragraphs>
  <Slides>15</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Raleway</vt:lpstr>
      <vt:lpstr>Comic Sans MS</vt:lpstr>
      <vt:lpstr>Impact</vt:lpstr>
      <vt:lpstr>Gill Sans MT</vt:lpstr>
      <vt:lpstr>Garamond</vt:lpstr>
      <vt:lpstr>Arial</vt:lpstr>
      <vt:lpstr>Lato</vt:lpstr>
      <vt:lpstr>Bahnschrift SemiCondensed</vt:lpstr>
      <vt:lpstr>Segoe Print</vt:lpstr>
      <vt:lpstr>Organic</vt:lpstr>
      <vt:lpstr>Badge</vt:lpstr>
      <vt:lpstr>Independent Project ID-1035</vt:lpstr>
      <vt:lpstr>Acknowledgement </vt:lpstr>
      <vt:lpstr>Understanding the Problem</vt:lpstr>
      <vt:lpstr>Ideal Solution: Refreshable Braille Display</vt:lpstr>
      <vt:lpstr>PowerPoint Presentation</vt:lpstr>
      <vt:lpstr>Components Used</vt:lpstr>
      <vt:lpstr>What makes our project distinct?</vt:lpstr>
      <vt:lpstr>The Android App</vt:lpstr>
      <vt:lpstr>The arduino code</vt:lpstr>
      <vt:lpstr>PowerPoint Presentation</vt:lpstr>
      <vt:lpstr>PowerPoint Presentation</vt:lpstr>
      <vt:lpstr>PowerPoint Presentation</vt:lpstr>
      <vt:lpstr>Extension of our idea developed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Independent Project ID-1035</dc:title>
  <dc:creator>Siddhant</dc:creator>
  <cp:lastModifiedBy>Siddhant Chandorkar</cp:lastModifiedBy>
  <cp:revision>20</cp:revision>
  <dcterms:modified xsi:type="dcterms:W3CDTF">2020-01-26T09:13:13Z</dcterms:modified>
</cp:coreProperties>
</file>